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  <p:sldMasterId id="2147483727" r:id="rId3"/>
    <p:sldMasterId id="2147483841" r:id="rId4"/>
  </p:sldMasterIdLst>
  <p:notesMasterIdLst>
    <p:notesMasterId r:id="rId33"/>
  </p:notesMasterIdLst>
  <p:sldIdLst>
    <p:sldId id="324" r:id="rId5"/>
    <p:sldId id="325" r:id="rId6"/>
    <p:sldId id="309" r:id="rId7"/>
    <p:sldId id="326" r:id="rId8"/>
    <p:sldId id="304" r:id="rId9"/>
    <p:sldId id="327" r:id="rId10"/>
    <p:sldId id="265" r:id="rId11"/>
    <p:sldId id="303" r:id="rId12"/>
    <p:sldId id="266" r:id="rId13"/>
    <p:sldId id="315" r:id="rId14"/>
    <p:sldId id="328" r:id="rId15"/>
    <p:sldId id="316" r:id="rId16"/>
    <p:sldId id="317" r:id="rId17"/>
    <p:sldId id="318" r:id="rId18"/>
    <p:sldId id="323" r:id="rId19"/>
    <p:sldId id="279" r:id="rId20"/>
    <p:sldId id="320" r:id="rId21"/>
    <p:sldId id="321" r:id="rId22"/>
    <p:sldId id="322" r:id="rId23"/>
    <p:sldId id="30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6" y="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52990-BE9D-48AD-B927-801AA4EB1B36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17876-7A3C-4AE7-9698-817741A87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0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06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76DCBF-7F33-4FE3-8BE1-AABA559D790D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53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1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6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323917" y="274639"/>
            <a:ext cx="2258483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2544234" y="274639"/>
            <a:ext cx="6576484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0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3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2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46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5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7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53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57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36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24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52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4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12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83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567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787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40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02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5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29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89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640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0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63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3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10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008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09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02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71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2544234" y="1600201"/>
            <a:ext cx="4417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7164917" y="1600201"/>
            <a:ext cx="4417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53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997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87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88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11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99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6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1239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47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1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9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818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8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11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971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020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31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896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696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6113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11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0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37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274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7289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8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2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3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2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39485" y="274638"/>
            <a:ext cx="89429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234" y="1600201"/>
            <a:ext cx="9038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635CF8-5B74-47FE-9A74-1E9044471B62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0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7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3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png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3.wmf"/><Relationship Id="rId3" Type="http://schemas.openxmlformats.org/officeDocument/2006/relationships/image" Target="../media/image9.wmf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8.bin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35.x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8.xml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47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7.wmf"/><Relationship Id="rId1" Type="http://schemas.openxmlformats.org/officeDocument/2006/relationships/slideLayout" Target="../slideLayouts/slideLayout47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34.wmf"/><Relationship Id="rId7" Type="http://schemas.openxmlformats.org/officeDocument/2006/relationships/image" Target="../media/image39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47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8.xml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oleObject" Target="../embeddings/oleObject4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wmf"/><Relationship Id="rId11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20.jpg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5502" y="820615"/>
            <a:ext cx="10435882" cy="31066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286" y="4706180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0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540000" y="1727200"/>
            <a:ext cx="2286000" cy="641350"/>
            <a:chOff x="384" y="336"/>
            <a:chExt cx="1440" cy="404"/>
          </a:xfrm>
        </p:grpSpPr>
        <p:sp>
          <p:nvSpPr>
            <p:cNvPr id="53251" name="Text Box 2"/>
            <p:cNvSpPr txBox="1">
              <a:spLocks noChangeArrowheads="1"/>
            </p:cNvSpPr>
            <p:nvPr/>
          </p:nvSpPr>
          <p:spPr bwMode="auto">
            <a:xfrm>
              <a:off x="384" y="336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2" name="Text Box 9"/>
            <p:cNvSpPr txBox="1">
              <a:spLocks noChangeArrowheads="1"/>
            </p:cNvSpPr>
            <p:nvPr/>
          </p:nvSpPr>
          <p:spPr bwMode="auto">
            <a:xfrm>
              <a:off x="1488" y="336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540000" y="2214563"/>
            <a:ext cx="2286000" cy="641350"/>
            <a:chOff x="384" y="643"/>
            <a:chExt cx="1440" cy="404"/>
          </a:xfrm>
        </p:grpSpPr>
        <p:sp>
          <p:nvSpPr>
            <p:cNvPr id="53254" name="Text Box 3"/>
            <p:cNvSpPr txBox="1">
              <a:spLocks noChangeArrowheads="1"/>
            </p:cNvSpPr>
            <p:nvPr/>
          </p:nvSpPr>
          <p:spPr bwMode="auto">
            <a:xfrm>
              <a:off x="384" y="643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5" name="Text Box 10"/>
            <p:cNvSpPr txBox="1">
              <a:spLocks noChangeArrowheads="1"/>
            </p:cNvSpPr>
            <p:nvPr/>
          </p:nvSpPr>
          <p:spPr bwMode="auto">
            <a:xfrm>
              <a:off x="1488" y="643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540000" y="2717800"/>
            <a:ext cx="2514600" cy="717550"/>
            <a:chOff x="384" y="960"/>
            <a:chExt cx="1584" cy="452"/>
          </a:xfrm>
        </p:grpSpPr>
        <p:sp>
          <p:nvSpPr>
            <p:cNvPr id="53257" name="Text Box 4"/>
            <p:cNvSpPr txBox="1">
              <a:spLocks noChangeArrowheads="1"/>
            </p:cNvSpPr>
            <p:nvPr/>
          </p:nvSpPr>
          <p:spPr bwMode="auto">
            <a:xfrm>
              <a:off x="384" y="100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8" name="Text Box 11"/>
            <p:cNvSpPr txBox="1">
              <a:spLocks noChangeArrowheads="1"/>
            </p:cNvSpPr>
            <p:nvPr/>
          </p:nvSpPr>
          <p:spPr bwMode="auto">
            <a:xfrm>
              <a:off x="1488" y="960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540000" y="3251201"/>
            <a:ext cx="2514600" cy="671513"/>
            <a:chOff x="384" y="1296"/>
            <a:chExt cx="1584" cy="423"/>
          </a:xfrm>
        </p:grpSpPr>
        <p:sp>
          <p:nvSpPr>
            <p:cNvPr id="53260" name="Text Box 5"/>
            <p:cNvSpPr txBox="1">
              <a:spLocks noChangeArrowheads="1"/>
            </p:cNvSpPr>
            <p:nvPr/>
          </p:nvSpPr>
          <p:spPr bwMode="auto">
            <a:xfrm>
              <a:off x="384" y="131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1" name="Text Box 12"/>
            <p:cNvSpPr txBox="1">
              <a:spLocks noChangeArrowheads="1"/>
            </p:cNvSpPr>
            <p:nvPr/>
          </p:nvSpPr>
          <p:spPr bwMode="auto">
            <a:xfrm>
              <a:off x="1488" y="1296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21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540685" y="3890963"/>
            <a:ext cx="2590115" cy="641350"/>
            <a:chOff x="446" y="1699"/>
            <a:chExt cx="1570" cy="404"/>
          </a:xfrm>
        </p:grpSpPr>
        <p:sp>
          <p:nvSpPr>
            <p:cNvPr id="53263" name="Text Box 6"/>
            <p:cNvSpPr txBox="1">
              <a:spLocks noChangeArrowheads="1"/>
            </p:cNvSpPr>
            <p:nvPr/>
          </p:nvSpPr>
          <p:spPr bwMode="auto">
            <a:xfrm>
              <a:off x="446" y="1699"/>
              <a:ext cx="8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4" name="Text Box 13"/>
            <p:cNvSpPr txBox="1">
              <a:spLocks noChangeArrowheads="1"/>
            </p:cNvSpPr>
            <p:nvPr/>
          </p:nvSpPr>
          <p:spPr bwMode="auto">
            <a:xfrm>
              <a:off x="1488" y="1699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540684" y="4424363"/>
            <a:ext cx="2590115" cy="641350"/>
            <a:chOff x="432" y="2035"/>
            <a:chExt cx="1584" cy="404"/>
          </a:xfrm>
        </p:grpSpPr>
        <p:sp>
          <p:nvSpPr>
            <p:cNvPr id="53266" name="Text Box 7"/>
            <p:cNvSpPr txBox="1">
              <a:spLocks noChangeArrowheads="1"/>
            </p:cNvSpPr>
            <p:nvPr/>
          </p:nvSpPr>
          <p:spPr bwMode="auto">
            <a:xfrm>
              <a:off x="432" y="203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7" name="Text Box 14"/>
            <p:cNvSpPr txBox="1">
              <a:spLocks noChangeArrowheads="1"/>
            </p:cNvSpPr>
            <p:nvPr/>
          </p:nvSpPr>
          <p:spPr bwMode="auto">
            <a:xfrm>
              <a:off x="1488" y="2035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35</a:t>
              </a:r>
            </a:p>
          </p:txBody>
        </p:sp>
      </p:grp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783139" y="4438650"/>
            <a:ext cx="3743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</a:rPr>
              <a:t> (</a:t>
            </a:r>
            <a:r>
              <a:rPr lang="en-US" i="1">
                <a:solidFill>
                  <a:prstClr val="black"/>
                </a:solidFill>
                <a:latin typeface="Times New Roman" panose="02020603050405020304" pitchFamily="18" charset="0"/>
              </a:rPr>
              <a:t>Loại vì 35&gt;30</a:t>
            </a:r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673600" y="2032000"/>
            <a:ext cx="1981200" cy="2743200"/>
            <a:chOff x="1728" y="528"/>
            <a:chExt cx="1248" cy="1728"/>
          </a:xfrm>
        </p:grpSpPr>
        <p:sp>
          <p:nvSpPr>
            <p:cNvPr id="53271" name="Line 18"/>
            <p:cNvSpPr>
              <a:spLocks noChangeShapeType="1"/>
            </p:cNvSpPr>
            <p:nvPr/>
          </p:nvSpPr>
          <p:spPr bwMode="auto">
            <a:xfrm>
              <a:off x="1728" y="528"/>
              <a:ext cx="1248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2" name="Line 19"/>
            <p:cNvSpPr>
              <a:spLocks noChangeShapeType="1"/>
            </p:cNvSpPr>
            <p:nvPr/>
          </p:nvSpPr>
          <p:spPr bwMode="auto">
            <a:xfrm>
              <a:off x="1728" y="816"/>
              <a:ext cx="124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3" name="Line 20"/>
            <p:cNvSpPr>
              <a:spLocks noChangeShapeType="1"/>
            </p:cNvSpPr>
            <p:nvPr/>
          </p:nvSpPr>
          <p:spPr bwMode="auto">
            <a:xfrm>
              <a:off x="1920" y="1200"/>
              <a:ext cx="105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4" name="Line 21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5" name="Line 22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6" name="Line 24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10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1982395" y="619264"/>
            <a:ext cx="10744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7.</a:t>
            </a:r>
          </a:p>
        </p:txBody>
      </p:sp>
      <p:sp>
        <p:nvSpPr>
          <p:cNvPr id="31" name="AutoShape 34"/>
          <p:cNvSpPr>
            <a:spLocks noChangeArrowheads="1"/>
          </p:cNvSpPr>
          <p:nvPr/>
        </p:nvSpPr>
        <p:spPr bwMode="auto">
          <a:xfrm>
            <a:off x="6502400" y="1828800"/>
            <a:ext cx="3684588" cy="2451100"/>
          </a:xfrm>
          <a:prstGeom prst="star32">
            <a:avLst>
              <a:gd name="adj" fmla="val 45000"/>
            </a:avLst>
          </a:prstGeom>
          <a:solidFill>
            <a:srgbClr val="99FF33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1476131" y="5138224"/>
            <a:ext cx="78319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</a:rPr>
              <a:t>Các bội nhỏ hơn 30 của 7  là: 0;7;14;21;28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3" grpId="0" build="p" autoUpdateAnimBg="0"/>
      <p:bldP spid="31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1558193" y="1867486"/>
            <a:ext cx="78319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</a:rPr>
              <a:t>Các bội nhỏ hơn 30 của 8  là: 0 ; 8 ; 16; 24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1558193" y="2840502"/>
            <a:ext cx="78319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</a:rPr>
              <a:t>Các bội có hai chữ số của 11 là: 11; 22; 33; 44; 55; 66; 77; 88; 99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3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3"/>
          <p:cNvGraphicFramePr>
            <a:graphicFrameLocks noChangeAspect="1"/>
          </p:cNvGraphicFramePr>
          <p:nvPr/>
        </p:nvGraphicFramePr>
        <p:xfrm>
          <a:off x="5943600" y="2362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62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150"/>
          <p:cNvSpPr txBox="1">
            <a:spLocks noChangeArrowheads="1"/>
          </p:cNvSpPr>
          <p:nvPr/>
        </p:nvSpPr>
        <p:spPr bwMode="auto">
          <a:xfrm>
            <a:off x="1191761" y="1266376"/>
            <a:ext cx="85506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a,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Ư(a).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057" name="Picture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3375"/>
            <a:ext cx="114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4" name="Group 44"/>
          <p:cNvGrpSpPr>
            <a:grpSpLocks/>
          </p:cNvGrpSpPr>
          <p:nvPr/>
        </p:nvGrpSpPr>
        <p:grpSpPr bwMode="auto">
          <a:xfrm>
            <a:off x="2474913" y="7013575"/>
            <a:ext cx="2514600" cy="579438"/>
            <a:chOff x="432" y="2371"/>
            <a:chExt cx="1584" cy="365"/>
          </a:xfrm>
        </p:grpSpPr>
        <p:sp>
          <p:nvSpPr>
            <p:cNvPr id="2072" name="Text Box 25"/>
            <p:cNvSpPr txBox="1">
              <a:spLocks noChangeArrowheads="1"/>
            </p:cNvSpPr>
            <p:nvPr/>
          </p:nvSpPr>
          <p:spPr bwMode="auto">
            <a:xfrm>
              <a:off x="432" y="2371"/>
              <a:ext cx="9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73" name="Text Box 26"/>
            <p:cNvSpPr txBox="1">
              <a:spLocks noChangeArrowheads="1"/>
            </p:cNvSpPr>
            <p:nvPr/>
          </p:nvSpPr>
          <p:spPr bwMode="auto">
            <a:xfrm>
              <a:off x="1488" y="2371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6716" y="620045"/>
            <a:ext cx="5126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711853" y="2023901"/>
            <a:ext cx="1069209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Quy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tắc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Ta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(a &gt;1)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lần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lượt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chia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tự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1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xét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chia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ấy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78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50327" y="962514"/>
            <a:ext cx="1447800" cy="641350"/>
            <a:chOff x="480" y="384"/>
            <a:chExt cx="912" cy="404"/>
          </a:xfrm>
        </p:grpSpPr>
        <p:sp>
          <p:nvSpPr>
            <p:cNvPr id="56323" name="Text Box 2"/>
            <p:cNvSpPr txBox="1">
              <a:spLocks noChangeArrowheads="1"/>
            </p:cNvSpPr>
            <p:nvPr/>
          </p:nvSpPr>
          <p:spPr bwMode="auto">
            <a:xfrm>
              <a:off x="480" y="38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56324" name="Object 4"/>
            <p:cNvGraphicFramePr>
              <a:graphicFrameLocks noChangeAspect="1"/>
            </p:cNvGraphicFramePr>
            <p:nvPr/>
          </p:nvGraphicFramePr>
          <p:xfrm>
            <a:off x="720" y="384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01" imgH="190252" progId="Equation.DSMT4">
                    <p:embed/>
                  </p:oleObj>
                </mc:Choice>
                <mc:Fallback>
                  <p:oleObj name="Equation" r:id="rId2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84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71271" y="1603864"/>
            <a:ext cx="1447800" cy="641350"/>
            <a:chOff x="518" y="772"/>
            <a:chExt cx="912" cy="404"/>
          </a:xfrm>
        </p:grpSpPr>
        <p:graphicFrame>
          <p:nvGraphicFramePr>
            <p:cNvPr id="56326" name="Object 3"/>
            <p:cNvGraphicFramePr>
              <a:graphicFrameLocks noChangeAspect="1"/>
            </p:cNvGraphicFramePr>
            <p:nvPr/>
          </p:nvGraphicFramePr>
          <p:xfrm>
            <a:off x="720" y="81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76101" imgH="190252" progId="Equation.DSMT4">
                    <p:embed/>
                  </p:oleObj>
                </mc:Choice>
                <mc:Fallback>
                  <p:oleObj name="Equation" r:id="rId4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81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27" name="Text Box 5"/>
            <p:cNvSpPr txBox="1">
              <a:spLocks noChangeArrowheads="1"/>
            </p:cNvSpPr>
            <p:nvPr/>
          </p:nvSpPr>
          <p:spPr bwMode="auto">
            <a:xfrm>
              <a:off x="518" y="772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 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71271" y="2819400"/>
            <a:ext cx="1447800" cy="641350"/>
            <a:chOff x="361" y="614"/>
            <a:chExt cx="912" cy="404"/>
          </a:xfrm>
        </p:grpSpPr>
        <p:graphicFrame>
          <p:nvGraphicFramePr>
            <p:cNvPr id="5632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0935421"/>
                </p:ext>
              </p:extLst>
            </p:nvPr>
          </p:nvGraphicFramePr>
          <p:xfrm>
            <a:off x="683" y="63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76101" imgH="190252" progId="Equation.DSMT4">
                    <p:embed/>
                  </p:oleObj>
                </mc:Choice>
                <mc:Fallback>
                  <p:oleObj name="Equation" r:id="rId5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" y="63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361" y="61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984959" y="5492727"/>
            <a:ext cx="1447800" cy="641350"/>
            <a:chOff x="336" y="554"/>
            <a:chExt cx="912" cy="404"/>
          </a:xfrm>
        </p:grpSpPr>
        <p:graphicFrame>
          <p:nvGraphicFramePr>
            <p:cNvPr id="5633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7562562"/>
                </p:ext>
              </p:extLst>
            </p:nvPr>
          </p:nvGraphicFramePr>
          <p:xfrm>
            <a:off x="645" y="57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76101" imgH="190252" progId="Equation.DSMT4">
                    <p:embed/>
                  </p:oleObj>
                </mc:Choice>
                <mc:Fallback>
                  <p:oleObj name="Equation" r:id="rId6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" y="57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336" y="55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861169" y="2230301"/>
            <a:ext cx="1524000" cy="673375"/>
            <a:chOff x="278" y="998"/>
            <a:chExt cx="960" cy="404"/>
          </a:xfrm>
        </p:grpSpPr>
        <p:grpSp>
          <p:nvGrpSpPr>
            <p:cNvPr id="56335" name="Group 14"/>
            <p:cNvGrpSpPr>
              <a:grpSpLocks/>
            </p:cNvGrpSpPr>
            <p:nvPr/>
          </p:nvGrpSpPr>
          <p:grpSpPr bwMode="auto">
            <a:xfrm>
              <a:off x="484" y="1010"/>
              <a:ext cx="287" cy="379"/>
              <a:chOff x="772" y="3122"/>
              <a:chExt cx="287" cy="379"/>
            </a:xfrm>
          </p:grpSpPr>
          <p:graphicFrame>
            <p:nvGraphicFramePr>
              <p:cNvPr id="56336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52652456"/>
                  </p:ext>
                </p:extLst>
              </p:nvPr>
            </p:nvGraphicFramePr>
            <p:xfrm>
              <a:off x="830" y="3122"/>
              <a:ext cx="207" cy="3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76101" imgH="190252" progId="Equation.DSMT4">
                      <p:embed/>
                    </p:oleObj>
                  </mc:Choice>
                  <mc:Fallback>
                    <p:oleObj name="Equation" r:id="rId7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0" y="3122"/>
                            <a:ext cx="207" cy="3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37" name="Line 16"/>
              <p:cNvSpPr>
                <a:spLocks noChangeShapeType="1"/>
              </p:cNvSpPr>
              <p:nvPr/>
            </p:nvSpPr>
            <p:spPr bwMode="auto">
              <a:xfrm flipH="1">
                <a:off x="772" y="3152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38" name="Text Box 17"/>
            <p:cNvSpPr txBox="1">
              <a:spLocks noChangeArrowheads="1"/>
            </p:cNvSpPr>
            <p:nvPr/>
          </p:nvSpPr>
          <p:spPr bwMode="auto">
            <a:xfrm>
              <a:off x="278" y="99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8     3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903052" y="3453693"/>
            <a:ext cx="1524000" cy="658811"/>
            <a:chOff x="330" y="883"/>
            <a:chExt cx="960" cy="415"/>
          </a:xfrm>
        </p:grpSpPr>
        <p:grpSp>
          <p:nvGrpSpPr>
            <p:cNvPr id="56340" name="Group 21"/>
            <p:cNvGrpSpPr>
              <a:grpSpLocks/>
            </p:cNvGrpSpPr>
            <p:nvPr/>
          </p:nvGrpSpPr>
          <p:grpSpPr bwMode="auto">
            <a:xfrm>
              <a:off x="537" y="883"/>
              <a:ext cx="295" cy="408"/>
              <a:chOff x="825" y="2995"/>
              <a:chExt cx="295" cy="408"/>
            </a:xfrm>
          </p:grpSpPr>
          <p:graphicFrame>
            <p:nvGraphicFramePr>
              <p:cNvPr id="56341" name="Object 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15441801"/>
                  </p:ext>
                </p:extLst>
              </p:nvPr>
            </p:nvGraphicFramePr>
            <p:xfrm>
              <a:off x="897" y="2995"/>
              <a:ext cx="223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76101" imgH="190252" progId="Equation.DSMT4">
                      <p:embed/>
                    </p:oleObj>
                  </mc:Choice>
                  <mc:Fallback>
                    <p:oleObj name="Equation" r:id="rId9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7" y="2995"/>
                            <a:ext cx="223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2" name="Line 23"/>
              <p:cNvSpPr>
                <a:spLocks noChangeShapeType="1"/>
              </p:cNvSpPr>
              <p:nvPr/>
            </p:nvSpPr>
            <p:spPr bwMode="auto">
              <a:xfrm flipH="1">
                <a:off x="825" y="3064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3" name="Text Box 24"/>
            <p:cNvSpPr txBox="1">
              <a:spLocks noChangeArrowheads="1"/>
            </p:cNvSpPr>
            <p:nvPr/>
          </p:nvSpPr>
          <p:spPr bwMode="auto">
            <a:xfrm>
              <a:off x="330" y="894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8      5</a:t>
              </a: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941514" y="4112420"/>
            <a:ext cx="1524000" cy="701676"/>
            <a:chOff x="287" y="902"/>
            <a:chExt cx="960" cy="442"/>
          </a:xfrm>
        </p:grpSpPr>
        <p:grpSp>
          <p:nvGrpSpPr>
            <p:cNvPr id="56345" name="Group 26"/>
            <p:cNvGrpSpPr>
              <a:grpSpLocks/>
            </p:cNvGrpSpPr>
            <p:nvPr/>
          </p:nvGrpSpPr>
          <p:grpSpPr bwMode="auto">
            <a:xfrm>
              <a:off x="542" y="902"/>
              <a:ext cx="287" cy="422"/>
              <a:chOff x="830" y="3014"/>
              <a:chExt cx="287" cy="422"/>
            </a:xfrm>
          </p:grpSpPr>
          <p:graphicFrame>
            <p:nvGraphicFramePr>
              <p:cNvPr id="56346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92257318"/>
                  </p:ext>
                </p:extLst>
              </p:nvPr>
            </p:nvGraphicFramePr>
            <p:xfrm>
              <a:off x="872" y="3014"/>
              <a:ext cx="230" cy="4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76101" imgH="190252" progId="Equation.DSMT4">
                      <p:embed/>
                    </p:oleObj>
                  </mc:Choice>
                  <mc:Fallback>
                    <p:oleObj name="Equation" r:id="rId10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2" y="3014"/>
                            <a:ext cx="230" cy="4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7" name="Line 28"/>
              <p:cNvSpPr>
                <a:spLocks noChangeShapeType="1"/>
              </p:cNvSpPr>
              <p:nvPr/>
            </p:nvSpPr>
            <p:spPr bwMode="auto">
              <a:xfrm flipH="1">
                <a:off x="830" y="3073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8" name="Text Box 29"/>
            <p:cNvSpPr txBox="1">
              <a:spLocks noChangeArrowheads="1"/>
            </p:cNvSpPr>
            <p:nvPr/>
          </p:nvSpPr>
          <p:spPr bwMode="auto">
            <a:xfrm>
              <a:off x="287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8      6</a:t>
              </a:r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1984470" y="4819515"/>
            <a:ext cx="1524000" cy="641351"/>
            <a:chOff x="396" y="940"/>
            <a:chExt cx="960" cy="404"/>
          </a:xfrm>
        </p:grpSpPr>
        <p:grpSp>
          <p:nvGrpSpPr>
            <p:cNvPr id="56350" name="Group 31"/>
            <p:cNvGrpSpPr>
              <a:grpSpLocks/>
            </p:cNvGrpSpPr>
            <p:nvPr/>
          </p:nvGrpSpPr>
          <p:grpSpPr bwMode="auto">
            <a:xfrm>
              <a:off x="602" y="966"/>
              <a:ext cx="287" cy="352"/>
              <a:chOff x="890" y="3078"/>
              <a:chExt cx="287" cy="352"/>
            </a:xfrm>
          </p:grpSpPr>
          <p:graphicFrame>
            <p:nvGraphicFramePr>
              <p:cNvPr id="56351" name="Objec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5998003"/>
                  </p:ext>
                </p:extLst>
              </p:nvPr>
            </p:nvGraphicFramePr>
            <p:xfrm>
              <a:off x="956" y="3078"/>
              <a:ext cx="192" cy="3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76101" imgH="190252" progId="Equation.DSMT4">
                      <p:embed/>
                    </p:oleObj>
                  </mc:Choice>
                  <mc:Fallback>
                    <p:oleObj name="Equation" r:id="rId11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6" y="3078"/>
                            <a:ext cx="192" cy="3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52" name="Line 33"/>
              <p:cNvSpPr>
                <a:spLocks noChangeShapeType="1"/>
              </p:cNvSpPr>
              <p:nvPr/>
            </p:nvSpPr>
            <p:spPr bwMode="auto">
              <a:xfrm flipH="1">
                <a:off x="890" y="3120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53" name="Text Box 34"/>
            <p:cNvSpPr txBox="1">
              <a:spLocks noChangeArrowheads="1"/>
            </p:cNvSpPr>
            <p:nvPr/>
          </p:nvSpPr>
          <p:spPr bwMode="auto">
            <a:xfrm>
              <a:off x="396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8      7</a:t>
              </a:r>
            </a:p>
          </p:txBody>
        </p:sp>
      </p:grpSp>
      <p:sp>
        <p:nvSpPr>
          <p:cNvPr id="17451" name="AutoShape 43"/>
          <p:cNvSpPr>
            <a:spLocks noChangeArrowheads="1"/>
          </p:cNvSpPr>
          <p:nvPr/>
        </p:nvSpPr>
        <p:spPr bwMode="auto">
          <a:xfrm>
            <a:off x="6217781" y="912650"/>
            <a:ext cx="4179277" cy="28956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là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ước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8</a:t>
            </a:r>
          </a:p>
        </p:txBody>
      </p:sp>
      <p:graphicFrame>
        <p:nvGraphicFramePr>
          <p:cNvPr id="3119" name="Object 47"/>
          <p:cNvGraphicFramePr>
            <a:graphicFrameLocks noChangeAspect="1"/>
          </p:cNvGraphicFramePr>
          <p:nvPr/>
        </p:nvGraphicFramePr>
        <p:xfrm>
          <a:off x="7010400" y="4724401"/>
          <a:ext cx="19812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96641" imgH="253890" progId="Equation.DSMT4">
                  <p:embed/>
                </p:oleObj>
              </mc:Choice>
              <mc:Fallback>
                <p:oleObj name="Equation" r:id="rId12" imgW="59664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724401"/>
                        <a:ext cx="19812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5715000" y="4820845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Ư(8) =</a:t>
            </a:r>
          </a:p>
        </p:txBody>
      </p:sp>
      <p:sp>
        <p:nvSpPr>
          <p:cNvPr id="56362" name="Text Box 42"/>
          <p:cNvSpPr txBox="1">
            <a:spLocks noChangeArrowheads="1"/>
          </p:cNvSpPr>
          <p:nvPr/>
        </p:nvSpPr>
        <p:spPr bwMode="auto">
          <a:xfrm>
            <a:off x="838200" y="403225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Ư(8)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70010" y="4495091"/>
            <a:ext cx="2454096" cy="157851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427052" y="1371600"/>
            <a:ext cx="2786179" cy="9287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32759" y="1924539"/>
            <a:ext cx="2780472" cy="3757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82745" y="2360450"/>
            <a:ext cx="2630486" cy="8397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385169" y="2345284"/>
            <a:ext cx="2780472" cy="35130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24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1" grpId="0" animBg="1"/>
      <p:bldP spid="31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3015" y="742225"/>
            <a:ext cx="105193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  <a:p>
            <a:pPr marL="457200" indent="-457200">
              <a:buAutoNum type="alphaLcParenR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Ư(15)</a:t>
            </a:r>
          </a:p>
          <a:p>
            <a:pPr marL="457200" indent="-457200">
              <a:buAutoNum type="alphaLcParenR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B(6)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6184" y="2419057"/>
            <a:ext cx="118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316" y="4767481"/>
            <a:ext cx="2454096" cy="1578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3015" y="3124587"/>
            <a:ext cx="95328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15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15,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1, 3, 5, 15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Ư(15)=          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0, 1, 2, , 4, 5, 6,…ta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0, 6, 12, 18, 24, 30, 36,…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0, 6, 12, 18, 24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770957"/>
              </p:ext>
            </p:extLst>
          </p:nvPr>
        </p:nvGraphicFramePr>
        <p:xfrm>
          <a:off x="7346039" y="3496275"/>
          <a:ext cx="2032421" cy="79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7640" imgH="253800" progId="Equation.DSMT4">
                  <p:embed/>
                </p:oleObj>
              </mc:Choice>
              <mc:Fallback>
                <p:oleObj name="Equation" r:id="rId3" imgW="647640" imgH="2538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6039" y="3496275"/>
                        <a:ext cx="2032421" cy="797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25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01616" y="558166"/>
            <a:ext cx="7549662" cy="8251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u="sng" dirty="0" err="1">
                <a:solidFill>
                  <a:srgbClr val="FF0000"/>
                </a:solidFill>
              </a:rPr>
              <a:t>Chú</a:t>
            </a:r>
            <a:r>
              <a:rPr lang="en-US" b="1" u="sng" dirty="0">
                <a:solidFill>
                  <a:srgbClr val="FF0000"/>
                </a:solidFill>
              </a:rPr>
              <a:t> 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857" y="4389656"/>
            <a:ext cx="2454096" cy="157851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01262" y="1871150"/>
            <a:ext cx="8991599" cy="251850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marL="457200" indent="-457200" algn="l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59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18" y="2246314"/>
            <a:ext cx="3207265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85" y="2939257"/>
            <a:ext cx="3349618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49" y="1245822"/>
            <a:ext cx="3540327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3" name="Picture 1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9" y="2490790"/>
            <a:ext cx="2163762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756884" y="4221714"/>
            <a:ext cx="2954215" cy="19563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0, 1, 2, 3,…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105103" y="515815"/>
            <a:ext cx="2605997" cy="242344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STN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 chia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pPr algn="ct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2369" y="2603134"/>
            <a:ext cx="3141785" cy="195714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/>
          <p:nvPr/>
        </p:nvSpPr>
        <p:spPr>
          <a:xfrm>
            <a:off x="3089323" y="622531"/>
            <a:ext cx="49527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NHÓM</a:t>
            </a:r>
            <a:endParaRPr sz="3600" b="1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1470855" y="1248186"/>
            <a:ext cx="8554721" cy="468265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cử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trưởng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thảo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luận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bảng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dưới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đây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hoạt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ngồi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tại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chỗ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giáo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mời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bất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kỳ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lấy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điểm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Chúc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hoàn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tốt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876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5939" y="2296587"/>
            <a:ext cx="9739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5939" y="1222622"/>
            <a:ext cx="851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396" y="3529370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424826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63819" y="1716642"/>
                <a:ext cx="6726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Ư(20)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1;2;4;5;10;20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19" y="1716642"/>
                <a:ext cx="6726253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812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63819" y="2991689"/>
                <a:ext cx="88864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B(4)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0;4;8;12;16;20;24;28;32;36;40;44;48</m:t>
                        </m:r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19" y="2991689"/>
                <a:ext cx="8886423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37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881050" y="5047818"/>
            <a:ext cx="677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6; 4; 2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0862" y="2333170"/>
            <a:ext cx="9739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33892" y="899456"/>
            <a:ext cx="8512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7742" y="3708990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</a:p>
        </p:txBody>
      </p:sp>
    </p:spTree>
    <p:extLst>
      <p:ext uri="{BB962C8B-B14F-4D97-AF65-F5344CB8AC3E}">
        <p14:creationId xmlns:p14="http://schemas.microsoft.com/office/powerpoint/2010/main" val="35675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508" y="927102"/>
            <a:ext cx="355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Tiết: 15,16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0583" y="1887414"/>
            <a:ext cx="10175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QUAN HỆ CHIA HẾT, TÍNH CHẤT CHIA HẾT</a:t>
            </a:r>
          </a:p>
        </p:txBody>
      </p:sp>
    </p:spTree>
    <p:extLst>
      <p:ext uri="{BB962C8B-B14F-4D97-AF65-F5344CB8AC3E}">
        <p14:creationId xmlns:p14="http://schemas.microsoft.com/office/powerpoint/2010/main" val="27808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838325" y="1738316"/>
            <a:ext cx="832485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br>
              <a:rPr lang="en-US" altLang="en-US" sz="2800">
                <a:solidFill>
                  <a:srgbClr val="000000"/>
                </a:solidFill>
              </a:rPr>
            </a:b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973016" y="3517837"/>
            <a:ext cx="919870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3.Tìm hiểu trước phần 2: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hế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3111500" y="273053"/>
            <a:ext cx="6534150" cy="752475"/>
            <a:chOff x="900" y="2892"/>
            <a:chExt cx="4092" cy="607"/>
          </a:xfrm>
        </p:grpSpPr>
        <p:pic>
          <p:nvPicPr>
            <p:cNvPr id="2459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892"/>
              <a:ext cx="4092" cy="60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937" y="3024"/>
              <a:ext cx="391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973015" y="1738193"/>
            <a:ext cx="8207499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Ôn tập lại kiến thức về quan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chia hết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973016" y="2548903"/>
            <a:ext cx="8956430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Làm các bài tập 2.1; 2.2;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/sgk trang 33.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88" name="Picture 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52" y="1674750"/>
            <a:ext cx="1285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24450"/>
            <a:ext cx="2209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6108700"/>
            <a:ext cx="5202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26"/>
          <p:cNvGrpSpPr>
            <a:grpSpLocks/>
          </p:cNvGrpSpPr>
          <p:nvPr/>
        </p:nvGrpSpPr>
        <p:grpSpPr bwMode="auto">
          <a:xfrm>
            <a:off x="168812" y="85726"/>
            <a:ext cx="11788726" cy="6634163"/>
            <a:chOff x="54" y="54"/>
            <a:chExt cx="5630" cy="4179"/>
          </a:xfrm>
        </p:grpSpPr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4" name="Line 28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5" name="Line 29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6" name="Line 30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1448" y="4061410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4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86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5217" y="4245031"/>
            <a:ext cx="5367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Trần Huỳnh Vũ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8508" y="927102"/>
            <a:ext cx="355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Tiết: 15,16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0583" y="1887414"/>
            <a:ext cx="10175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QUAN HỆ CHIA HẾT, TÍNH CHẤT CHIA HẾT</a:t>
            </a:r>
          </a:p>
        </p:txBody>
      </p:sp>
    </p:spTree>
    <p:extLst>
      <p:ext uri="{BB962C8B-B14F-4D97-AF65-F5344CB8AC3E}">
        <p14:creationId xmlns:p14="http://schemas.microsoft.com/office/powerpoint/2010/main" val="226201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4046" y="751256"/>
            <a:ext cx="609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TÍNH CHẤT CHIA HẾT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6444" y="1364959"/>
            <a:ext cx="9013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chia hết của một tổng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630376"/>
              </p:ext>
            </p:extLst>
          </p:nvPr>
        </p:nvGraphicFramePr>
        <p:xfrm>
          <a:off x="1199661" y="2231942"/>
          <a:ext cx="94097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3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1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5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Số</a:t>
                      </a:r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 a chia hết cho số m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Số</a:t>
                      </a:r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 b chia hết cho m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Thực</a:t>
                      </a:r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 hiện phép chia (a+b) cho m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AC1004"/>
                          </a:solidFill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(95 + 55) : 5 =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( a + b ) : 6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( a + b ) : 9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42646" y="3927231"/>
            <a:ext cx="975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Nếu tất cả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số hạng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của tổng đều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hết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cho cùng một số thì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 chia hết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cho số đó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422866"/>
              </p:ext>
            </p:extLst>
          </p:nvPr>
        </p:nvGraphicFramePr>
        <p:xfrm>
          <a:off x="2582496" y="5036935"/>
          <a:ext cx="3536950" cy="552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440" imgH="215640" progId="Equation.DSMT4">
                  <p:embed/>
                </p:oleObj>
              </mc:Choice>
              <mc:Fallback>
                <p:oleObj name="Equation" r:id="rId2" imgW="901440" imgH="2156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496" y="5036935"/>
                        <a:ext cx="3536950" cy="55228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64677" y="5003144"/>
            <a:ext cx="131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Nếu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37383" y="5004449"/>
            <a:ext cx="131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thì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296547"/>
              </p:ext>
            </p:extLst>
          </p:nvPr>
        </p:nvGraphicFramePr>
        <p:xfrm>
          <a:off x="6693875" y="5036774"/>
          <a:ext cx="24399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080" imgH="215640" progId="Equation.DSMT4">
                  <p:embed/>
                </p:oleObj>
              </mc:Choice>
              <mc:Fallback>
                <p:oleObj name="Equation" r:id="rId4" imgW="622080" imgH="2156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3875" y="5036774"/>
                        <a:ext cx="2439987" cy="552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71598" y="5589224"/>
            <a:ext cx="131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Khi đó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234229"/>
              </p:ext>
            </p:extLst>
          </p:nvPr>
        </p:nvGraphicFramePr>
        <p:xfrm>
          <a:off x="2684585" y="5621549"/>
          <a:ext cx="61277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62040" imgH="215640" progId="Equation.DSMT4">
                  <p:embed/>
                </p:oleObj>
              </mc:Choice>
              <mc:Fallback>
                <p:oleObj name="Equation" r:id="rId6" imgW="1562040" imgH="2156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585" y="5621549"/>
                        <a:ext cx="6127750" cy="552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201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1" grpId="0"/>
      <p:bldP spid="13" grpId="0"/>
      <p:bldP spid="14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5754" y="668215"/>
            <a:ext cx="3434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Luyện tập 4/sgk-32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5754" y="1229543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Không tính tổng hãy giải thích tại sao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2985" y="1843968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A = 1930 + 1945 + 1975 chia hết cho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9906" y="2675793"/>
            <a:ext cx="1324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1930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1874" y="2651571"/>
            <a:ext cx="726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74436" y="2651570"/>
                <a:ext cx="4154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436" y="2651570"/>
                <a:ext cx="41549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038830" y="3438744"/>
            <a:ext cx="1324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1945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0798" y="3414522"/>
            <a:ext cx="726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893360" y="3414521"/>
                <a:ext cx="4154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360" y="3414521"/>
                <a:ext cx="415498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004246" y="4048518"/>
            <a:ext cx="1324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1975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06214" y="4024296"/>
            <a:ext cx="726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858776" y="4024295"/>
                <a:ext cx="4154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776" y="4024295"/>
                <a:ext cx="415498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371596" y="4827224"/>
            <a:ext cx="131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Khi đó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362173"/>
              </p:ext>
            </p:extLst>
          </p:nvPr>
        </p:nvGraphicFramePr>
        <p:xfrm>
          <a:off x="2867629" y="4859549"/>
          <a:ext cx="558006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22360" imgH="215640" progId="Equation.DSMT4">
                  <p:embed/>
                </p:oleObj>
              </mc:Choice>
              <mc:Fallback>
                <p:oleObj name="Equation" r:id="rId6" imgW="14223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629" y="4859549"/>
                        <a:ext cx="5580062" cy="552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976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6105" y="718628"/>
            <a:ext cx="9013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chia hết của một hiệu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747400"/>
              </p:ext>
            </p:extLst>
          </p:nvPr>
        </p:nvGraphicFramePr>
        <p:xfrm>
          <a:off x="1058984" y="1364959"/>
          <a:ext cx="94097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3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1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5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Số</a:t>
                      </a:r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 a chia hết cho số m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Số</a:t>
                      </a:r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 b chia hết cho m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Thực</a:t>
                      </a:r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 hiện phép chia (a-b) cho m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AC1004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b="1" baseline="0">
                          <a:solidFill>
                            <a:srgbClr val="FF0000"/>
                          </a:solidFill>
                        </a:rPr>
                        <a:t> 49 – 21 </a:t>
                      </a:r>
                      <a:r>
                        <a:rPr lang="en-US" b="1">
                          <a:solidFill>
                            <a:srgbClr val="FF0000"/>
                          </a:solidFill>
                        </a:rPr>
                        <a:t>) : 7 =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( a - b ) : 8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( a - b ) : 11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81319" y="2907324"/>
            <a:ext cx="975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Nếu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bị trừ và số trừ đều chia hết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cho cùng một số thì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 chia hết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cho số đó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575148"/>
              </p:ext>
            </p:extLst>
          </p:nvPr>
        </p:nvGraphicFramePr>
        <p:xfrm>
          <a:off x="2321169" y="4634214"/>
          <a:ext cx="3536950" cy="552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440" imgH="215640" progId="Equation.DSMT4">
                  <p:embed/>
                </p:oleObj>
              </mc:Choice>
              <mc:Fallback>
                <p:oleObj name="Equation" r:id="rId2" imgW="9014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1169" y="4634214"/>
                        <a:ext cx="3536950" cy="55228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03350" y="4600423"/>
            <a:ext cx="131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Nếu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76056" y="4601728"/>
            <a:ext cx="131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thì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14942"/>
              </p:ext>
            </p:extLst>
          </p:nvPr>
        </p:nvGraphicFramePr>
        <p:xfrm>
          <a:off x="6432548" y="4634053"/>
          <a:ext cx="24399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080" imgH="215640" progId="Equation.DSMT4">
                  <p:embed/>
                </p:oleObj>
              </mc:Choice>
              <mc:Fallback>
                <p:oleObj name="Equation" r:id="rId4" imgW="6220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548" y="4634053"/>
                        <a:ext cx="2439987" cy="552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10271" y="5186503"/>
            <a:ext cx="131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Khi đó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79924"/>
              </p:ext>
            </p:extLst>
          </p:nvPr>
        </p:nvGraphicFramePr>
        <p:xfrm>
          <a:off x="2520950" y="5218113"/>
          <a:ext cx="592931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11280" imgH="215640" progId="Equation.DSMT4">
                  <p:embed/>
                </p:oleObj>
              </mc:Choice>
              <mc:Fallback>
                <p:oleObj name="Equation" r:id="rId6" imgW="1511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5218113"/>
                        <a:ext cx="5929313" cy="552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403349" y="4001242"/>
            <a:ext cx="131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Với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274319"/>
              </p:ext>
            </p:extLst>
          </p:nvPr>
        </p:nvGraphicFramePr>
        <p:xfrm>
          <a:off x="2254006" y="4065317"/>
          <a:ext cx="14446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8280" imgH="203040" progId="Equation.DSMT4">
                  <p:embed/>
                </p:oleObj>
              </mc:Choice>
              <mc:Fallback>
                <p:oleObj name="Equation" r:id="rId8" imgW="36828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006" y="4065317"/>
                        <a:ext cx="1444625" cy="520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022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4" grpId="0"/>
      <p:bldP spid="16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0198" y="679248"/>
            <a:ext cx="3434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Luyện tập 5/sgk-33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5754" y="1229543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Không tính hiệu hãy giải thích tại sao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2985" y="1843968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A = 2020 – 1820 chia hết cho 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9906" y="2675793"/>
            <a:ext cx="1324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2020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1874" y="2651571"/>
            <a:ext cx="726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74436" y="2651570"/>
                <a:ext cx="4154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436" y="2651570"/>
                <a:ext cx="41549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038830" y="3438744"/>
            <a:ext cx="1324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1820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0798" y="3414522"/>
            <a:ext cx="726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893360" y="3414521"/>
                <a:ext cx="4154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360" y="3414521"/>
                <a:ext cx="415498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150195" y="4067728"/>
            <a:ext cx="131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Khi đó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42057"/>
              </p:ext>
            </p:extLst>
          </p:nvPr>
        </p:nvGraphicFramePr>
        <p:xfrm>
          <a:off x="3151188" y="4024313"/>
          <a:ext cx="428466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1880" imgH="215640" progId="Equation.DSMT4">
                  <p:embed/>
                </p:oleObj>
              </mc:Choice>
              <mc:Fallback>
                <p:oleObj name="Equation" r:id="rId5" imgW="10918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8" y="4024313"/>
                        <a:ext cx="4284662" cy="552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2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6105" y="718628"/>
            <a:ext cx="9013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chia hết của một tích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539433"/>
              </p:ext>
            </p:extLst>
          </p:nvPr>
        </p:nvGraphicFramePr>
        <p:xfrm>
          <a:off x="1058984" y="1364959"/>
          <a:ext cx="94097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3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1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5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Số</a:t>
                      </a:r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 a chia hết cho số m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Số</a:t>
                      </a:r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 b tùy ý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Thực</a:t>
                      </a:r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 hiện phép chia (a.b) cho m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AC1004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b="1" baseline="0">
                          <a:solidFill>
                            <a:srgbClr val="FF0000"/>
                          </a:solidFill>
                        </a:rPr>
                        <a:t> 36.2 </a:t>
                      </a:r>
                      <a:r>
                        <a:rPr lang="en-US" b="1">
                          <a:solidFill>
                            <a:srgbClr val="FF0000"/>
                          </a:solidFill>
                        </a:rPr>
                        <a:t>) : 9 =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( a - b ) : 10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( a - b ) : 15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81319" y="2907324"/>
            <a:ext cx="975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Nếu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thừa số của tich chia hết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cho một số thì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 chia hết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cho số đó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195910"/>
              </p:ext>
            </p:extLst>
          </p:nvPr>
        </p:nvGraphicFramePr>
        <p:xfrm>
          <a:off x="2065338" y="4049815"/>
          <a:ext cx="14446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280" imgH="215640" progId="Equation.DSMT4">
                  <p:embed/>
                </p:oleObj>
              </mc:Choice>
              <mc:Fallback>
                <p:oleObj name="Equation" r:id="rId2" imgW="368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4049815"/>
                        <a:ext cx="1444625" cy="552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39227" y="4033653"/>
            <a:ext cx="131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Nếu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39227" y="4618428"/>
            <a:ext cx="6849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với mọi số tự nhiên 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31441" y="4044912"/>
            <a:ext cx="131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thì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546909"/>
              </p:ext>
            </p:extLst>
          </p:nvPr>
        </p:nvGraphicFramePr>
        <p:xfrm>
          <a:off x="4087933" y="4044912"/>
          <a:ext cx="22923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3920" imgH="215640" progId="Equation.DSMT4">
                  <p:embed/>
                </p:oleObj>
              </mc:Choice>
              <mc:Fallback>
                <p:oleObj name="Equation" r:id="rId4" imgW="583920" imgH="2156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933" y="4044912"/>
                        <a:ext cx="2292350" cy="552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923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6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0198" y="679248"/>
            <a:ext cx="3434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Luyện tập 6/sgk-33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5754" y="1229543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Không tính giá trị biểu thức hãy giải thích tại sao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2985" y="1843968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A = 36.234 + 217.24 – 54.13 chia hết cho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2985" y="2651567"/>
            <a:ext cx="1324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36.234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7628" y="2651569"/>
            <a:ext cx="726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04213" y="2651568"/>
                <a:ext cx="4154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213" y="2651568"/>
                <a:ext cx="41549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312984" y="3236342"/>
            <a:ext cx="1324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217.24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9351" y="3231606"/>
            <a:ext cx="726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504213" y="3254279"/>
                <a:ext cx="4154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213" y="3254279"/>
                <a:ext cx="415498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150194" y="4469262"/>
            <a:ext cx="131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Khi đó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466332"/>
              </p:ext>
            </p:extLst>
          </p:nvPr>
        </p:nvGraphicFramePr>
        <p:xfrm>
          <a:off x="2403234" y="4517967"/>
          <a:ext cx="74231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92160" imgH="190440" progId="Equation.DSMT4">
                  <p:embed/>
                </p:oleObj>
              </mc:Choice>
              <mc:Fallback>
                <p:oleObj name="Equation" r:id="rId5" imgW="18921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234" y="4517967"/>
                        <a:ext cx="7423150" cy="487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507749" y="3855006"/>
            <a:ext cx="1324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54.13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98271" y="3850270"/>
            <a:ext cx="726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23133" y="3872943"/>
                <a:ext cx="4154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133" y="3872943"/>
                <a:ext cx="415498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77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838325" y="1738316"/>
            <a:ext cx="832485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br>
              <a:rPr lang="en-US" altLang="en-US" sz="2800">
                <a:solidFill>
                  <a:srgbClr val="000000"/>
                </a:solidFill>
              </a:rPr>
            </a:b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973016" y="3517837"/>
            <a:ext cx="919870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Xem bài Dấu hiệu chia hết cho 2, cho 5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3111500" y="273053"/>
            <a:ext cx="6534150" cy="752475"/>
            <a:chOff x="900" y="2892"/>
            <a:chExt cx="4092" cy="607"/>
          </a:xfrm>
        </p:grpSpPr>
        <p:pic>
          <p:nvPicPr>
            <p:cNvPr id="2459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892"/>
              <a:ext cx="4092" cy="60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937" y="3024"/>
              <a:ext cx="391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973015" y="1738193"/>
            <a:ext cx="10282529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Học thuộc về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chia </a:t>
            </a:r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nl-NL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Tính chất chia hết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973016" y="2548903"/>
            <a:ext cx="8956430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Làm các bài </a:t>
            </a:r>
            <a:r>
              <a:rPr lang="nl-NL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 4; 5; 8/ sgk trang 34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88" name="Picture 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52" y="1674750"/>
            <a:ext cx="1285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24450"/>
            <a:ext cx="2209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6108700"/>
            <a:ext cx="5202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26"/>
          <p:cNvGrpSpPr>
            <a:grpSpLocks/>
          </p:cNvGrpSpPr>
          <p:nvPr/>
        </p:nvGrpSpPr>
        <p:grpSpPr bwMode="auto">
          <a:xfrm>
            <a:off x="168812" y="85726"/>
            <a:ext cx="11788726" cy="6634163"/>
            <a:chOff x="54" y="54"/>
            <a:chExt cx="5630" cy="4179"/>
          </a:xfrm>
        </p:grpSpPr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4" name="Line 28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5" name="Line 29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6" name="Line 30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1448" y="4061410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4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86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29415" y="656409"/>
            <a:ext cx="7170824" cy="457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75" y="1355123"/>
            <a:ext cx="1637421" cy="1945312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2301413" y="2174663"/>
            <a:ext cx="7311510" cy="142862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521" y="1467081"/>
            <a:ext cx="1681051" cy="1721396"/>
          </a:xfrm>
          <a:prstGeom prst="rect">
            <a:avLst/>
          </a:prstGeom>
        </p:spPr>
      </p:pic>
      <p:sp>
        <p:nvSpPr>
          <p:cNvPr id="10" name="AutoShape 11"/>
          <p:cNvSpPr>
            <a:spLocks noChangeArrowheads="1"/>
          </p:cNvSpPr>
          <p:nvPr/>
        </p:nvSpPr>
        <p:spPr bwMode="gray">
          <a:xfrm>
            <a:off x="1433486" y="3931536"/>
            <a:ext cx="7803823" cy="1911164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301413" y="2427806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749985" y="4139362"/>
            <a:ext cx="7170824" cy="154632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: 6 = 7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chia cho 6 dư 3 nên  45 không chia hết cho 6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46" y="1467081"/>
            <a:ext cx="40679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 Khái niệm chia hết</a:t>
            </a:r>
          </a:p>
        </p:txBody>
      </p:sp>
    </p:spTree>
    <p:extLst>
      <p:ext uri="{BB962C8B-B14F-4D97-AF65-F5344CB8AC3E}">
        <p14:creationId xmlns:p14="http://schemas.microsoft.com/office/powerpoint/2010/main" val="335309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3276095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45   6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930753"/>
              </p:ext>
            </p:extLst>
          </p:nvPr>
        </p:nvGraphicFramePr>
        <p:xfrm>
          <a:off x="2762983" y="3265837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01" imgH="190252" progId="Equation.DSMT4">
                  <p:embed/>
                </p:oleObj>
              </mc:Choice>
              <mc:Fallback>
                <p:oleObj name="Equation" r:id="rId2" imgW="76101" imgH="19025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983" y="3265837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651685"/>
              </p:ext>
            </p:extLst>
          </p:nvPr>
        </p:nvGraphicFramePr>
        <p:xfrm>
          <a:off x="3928450" y="3322987"/>
          <a:ext cx="2571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228600" progId="Equation.DSMT4">
                  <p:embed/>
                </p:oleObj>
              </mc:Choice>
              <mc:Fallback>
                <p:oleObj name="Equation" r:id="rId4" imgW="1267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8450" y="3322987"/>
                        <a:ext cx="25717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37846" y="1076211"/>
            <a:ext cx="10187354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(b ≠ 0).</a:t>
            </a:r>
          </a:p>
          <a:p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b.q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b.</a:t>
            </a:r>
          </a:p>
          <a:p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 b.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770779"/>
              </p:ext>
            </p:extLst>
          </p:nvPr>
        </p:nvGraphicFramePr>
        <p:xfrm>
          <a:off x="2915057" y="2045707"/>
          <a:ext cx="240323" cy="49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101" imgH="190252" progId="Equation.DSMT4">
                  <p:embed/>
                </p:oleObj>
              </mc:Choice>
              <mc:Fallback>
                <p:oleObj name="Equation" r:id="rId6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057" y="2045707"/>
                        <a:ext cx="240323" cy="496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904954"/>
              </p:ext>
            </p:extLst>
          </p:nvPr>
        </p:nvGraphicFramePr>
        <p:xfrm>
          <a:off x="7445498" y="2543715"/>
          <a:ext cx="2571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890" imgH="228402" progId="Equation.DSMT4">
                  <p:embed/>
                </p:oleObj>
              </mc:Choice>
              <mc:Fallback>
                <p:oleObj name="Equation" r:id="rId7" imgW="126890" imgH="22840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498" y="2543715"/>
                        <a:ext cx="25717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37846" y="4430670"/>
            <a:ext cx="1057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Khi a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hết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cho b, ta nói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là bội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của b và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là ước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của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0153" y="3845169"/>
            <a:ext cx="5169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Vì 42 = 6.7 và 45 = 6.7 +3</a:t>
            </a:r>
          </a:p>
        </p:txBody>
      </p:sp>
    </p:spTree>
    <p:extLst>
      <p:ext uri="{BB962C8B-B14F-4D97-AF65-F5344CB8AC3E}">
        <p14:creationId xmlns:p14="http://schemas.microsoft.com/office/powerpoint/2010/main" val="96328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99" y="1404457"/>
            <a:ext cx="926672" cy="1316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7061" y="1720980"/>
                <a:ext cx="88274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⋮,</m:t>
                    </m:r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)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”?”</a:t>
                </a:r>
              </a:p>
              <a:p>
                <a:endPara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061" y="1720980"/>
                <a:ext cx="8827478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141" t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413366"/>
              </p:ext>
            </p:extLst>
          </p:nvPr>
        </p:nvGraphicFramePr>
        <p:xfrm>
          <a:off x="6835776" y="1849657"/>
          <a:ext cx="256686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228600" progId="Equation.DSMT4">
                  <p:embed/>
                </p:oleObj>
              </mc:Choice>
              <mc:Fallback>
                <p:oleObj name="Equation" r:id="rId5" imgW="12672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6" y="1849657"/>
                        <a:ext cx="256686" cy="471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69" y="2499278"/>
            <a:ext cx="7291754" cy="1070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3487" y="4448272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99" y="1404457"/>
            <a:ext cx="926672" cy="1316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34661" y="1158855"/>
                <a:ext cx="88274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⋮,</m:t>
                    </m:r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)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”?”</a:t>
                </a:r>
              </a:p>
              <a:p>
                <a:endPara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661" y="1158855"/>
                <a:ext cx="8827478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141" t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467079"/>
              </p:ext>
            </p:extLst>
          </p:nvPr>
        </p:nvGraphicFramePr>
        <p:xfrm>
          <a:off x="4571938" y="2359184"/>
          <a:ext cx="256686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228600" progId="Equation.DSMT4">
                  <p:embed/>
                </p:oleObj>
              </mc:Choice>
              <mc:Fallback>
                <p:oleObj name="Equation" r:id="rId5" imgW="126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38" y="2359184"/>
                        <a:ext cx="256686" cy="471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3487" y="4448272"/>
            <a:ext cx="2454096" cy="1578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4615" y="2359184"/>
            <a:ext cx="726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24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41783" y="2359184"/>
            <a:ext cx="726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788838" y="2359183"/>
                <a:ext cx="4154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838" y="2359183"/>
                <a:ext cx="415498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868614" y="2359181"/>
            <a:ext cx="726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45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08030" y="2359183"/>
            <a:ext cx="726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458743" y="2338576"/>
                <a:ext cx="4154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743" y="2338576"/>
                <a:ext cx="415498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939661" y="2338577"/>
            <a:ext cx="726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35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79077" y="2338579"/>
            <a:ext cx="726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5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507600"/>
              </p:ext>
            </p:extLst>
          </p:nvPr>
        </p:nvGraphicFramePr>
        <p:xfrm>
          <a:off x="6666492" y="1253828"/>
          <a:ext cx="2571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228600" progId="Equation.DSMT4">
                  <p:embed/>
                </p:oleObj>
              </mc:Choice>
              <mc:Fallback>
                <p:oleObj name="Equation" r:id="rId10" imgW="1267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6492" y="1253828"/>
                        <a:ext cx="25717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217113" y="2359184"/>
                <a:ext cx="4154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113" y="2359184"/>
                <a:ext cx="415498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698031" y="2359185"/>
            <a:ext cx="726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42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37447" y="2359187"/>
            <a:ext cx="726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9766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497475" y="558864"/>
            <a:ext cx="6846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2/ Cách tìm bội và ước của một số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89" y="1432548"/>
            <a:ext cx="2290225" cy="82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14" y="1639735"/>
            <a:ext cx="1328226" cy="61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Line 23"/>
          <p:cNvSpPr>
            <a:spLocks noChangeShapeType="1"/>
          </p:cNvSpPr>
          <p:nvPr/>
        </p:nvSpPr>
        <p:spPr bwMode="auto">
          <a:xfrm flipH="1">
            <a:off x="2731932" y="2203214"/>
            <a:ext cx="826135" cy="5262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>
            <a:off x="5094194" y="2179768"/>
            <a:ext cx="845821" cy="74582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1464915" y="2778748"/>
            <a:ext cx="308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b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5094194" y="2901867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5182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1" grpId="0" animBg="1"/>
      <p:bldP spid="33" grpId="0" animBg="1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80" y="857187"/>
            <a:ext cx="1355481" cy="143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02370" y="1891388"/>
            <a:ext cx="61897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360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Vì 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15   </a:t>
            </a:r>
            <a:r>
              <a:rPr lang="en-US" sz="360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5 </a:t>
            </a:r>
          </a:p>
          <a:p>
            <a:pPr>
              <a:defRPr/>
            </a:pPr>
            <a:r>
              <a:rPr lang="en-US" sz="360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nên 15 </a:t>
            </a:r>
            <a:r>
              <a:rPr lang="en-US" sz="360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bội của 5 và 5 là ước  của 15</a:t>
            </a:r>
            <a:endParaRPr lang="en-US" sz="3600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868658"/>
              </p:ext>
            </p:extLst>
          </p:nvPr>
        </p:nvGraphicFramePr>
        <p:xfrm>
          <a:off x="5670303" y="2520217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01" imgH="190252" progId="Equation.DSMT4">
                  <p:embed/>
                </p:oleObj>
              </mc:Choice>
              <mc:Fallback>
                <p:oleObj name="Equation" r:id="rId3" imgW="76101" imgH="19025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303" y="2520217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1" y="2609084"/>
            <a:ext cx="3481754" cy="2180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53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651" y="651717"/>
            <a:ext cx="8814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50"/>
          <p:cNvSpPr txBox="1">
            <a:spLocks noChangeArrowheads="1"/>
          </p:cNvSpPr>
          <p:nvPr/>
        </p:nvSpPr>
        <p:spPr bwMode="auto">
          <a:xfrm>
            <a:off x="1083113" y="1536663"/>
            <a:ext cx="94073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a,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B(a).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93946" y="2360054"/>
            <a:ext cx="10340788" cy="13665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sz="4000" u="sng" dirty="0" err="1">
                <a:solidFill>
                  <a:srgbClr val="212121"/>
                </a:solidFill>
              </a:rPr>
              <a:t>Quy</a:t>
            </a:r>
            <a:r>
              <a:rPr lang="en-US" sz="4000" u="sng" dirty="0">
                <a:solidFill>
                  <a:srgbClr val="212121"/>
                </a:solidFill>
              </a:rPr>
              <a:t> </a:t>
            </a:r>
            <a:r>
              <a:rPr lang="en-US" sz="4000" u="sng" dirty="0" err="1">
                <a:solidFill>
                  <a:srgbClr val="212121"/>
                </a:solidFill>
              </a:rPr>
              <a:t>tắc</a:t>
            </a:r>
            <a:r>
              <a:rPr lang="en-US" sz="3200" dirty="0">
                <a:solidFill>
                  <a:srgbClr val="212121"/>
                </a:solidFill>
              </a:rPr>
              <a:t>: </a:t>
            </a:r>
            <a:r>
              <a:rPr lang="vi-VN" sz="32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 tìm bội của một số khác 0 ta lấy số đó nhân lần lượt với 0; 1; 2; 3; ....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3193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6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1532</Words>
  <Application>Microsoft Office PowerPoint</Application>
  <PresentationFormat>Widescreen</PresentationFormat>
  <Paragraphs>204</Paragraphs>
  <Slides>28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.VnTime</vt:lpstr>
      <vt:lpstr>Arial</vt:lpstr>
      <vt:lpstr>Calibri</vt:lpstr>
      <vt:lpstr>Cambria Math</vt:lpstr>
      <vt:lpstr>Garamond</vt:lpstr>
      <vt:lpstr>Times New Roman</vt:lpstr>
      <vt:lpstr>Verdana</vt:lpstr>
      <vt:lpstr>Custom Design</vt:lpstr>
      <vt:lpstr>Organic</vt:lpstr>
      <vt:lpstr>1_Organic</vt:lpstr>
      <vt:lpstr>6_Organic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Hong Van</cp:lastModifiedBy>
  <cp:revision>116</cp:revision>
  <dcterms:created xsi:type="dcterms:W3CDTF">2021-07-02T10:12:53Z</dcterms:created>
  <dcterms:modified xsi:type="dcterms:W3CDTF">2024-03-14T06:27:21Z</dcterms:modified>
</cp:coreProperties>
</file>